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dirty="0">
                <a:effectLst/>
              </a:rPr>
              <a:t>%</a:t>
            </a:r>
            <a:r>
              <a:rPr lang="en-IN" sz="1050" baseline="0" dirty="0">
                <a:effectLst/>
              </a:rPr>
              <a:t> increase in the number of links relative to the first day</a:t>
            </a:r>
            <a:endParaRPr lang="en-IN" sz="1050" dirty="0">
              <a:effectLst/>
            </a:endParaRPr>
          </a:p>
        </c:rich>
      </c:tx>
      <c:layout>
        <c:manualLayout>
          <c:xMode val="edge"/>
          <c:yMode val="edge"/>
          <c:x val="0.31541608750319661"/>
          <c:y val="5.5560902546434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101915163438067E-2"/>
          <c:y val="0.26731381009958638"/>
          <c:w val="0.91958025700571799"/>
          <c:h val="0.703814802553526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change in 50 random intervals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5.0901769999999997</c:v>
                </c:pt>
                <c:pt idx="2">
                  <c:v>4.996982</c:v>
                </c:pt>
                <c:pt idx="3">
                  <c:v>3.6927509999999999</c:v>
                </c:pt>
                <c:pt idx="4">
                  <c:v>6.0861400000000003</c:v>
                </c:pt>
                <c:pt idx="5">
                  <c:v>8.7773210000000006</c:v>
                </c:pt>
                <c:pt idx="6">
                  <c:v>9.3310840000000006</c:v>
                </c:pt>
                <c:pt idx="7">
                  <c:v>5.0476650000000003</c:v>
                </c:pt>
                <c:pt idx="8">
                  <c:v>5.6651730000000002</c:v>
                </c:pt>
                <c:pt idx="9">
                  <c:v>4.6343959999999997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29-4829-8BAC-BD2F0F519D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Capitol attack % change</c:v>
                </c:pt>
              </c:strCache>
            </c:strRef>
          </c:tx>
          <c:spPr>
            <a:ln w="28575" cap="rnd">
              <a:solidFill>
                <a:schemeClr val="accent2">
                  <a:alpha val="9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-0.41309200000000001</c:v>
                </c:pt>
                <c:pt idx="2">
                  <c:v>9.5328999999999997E-2</c:v>
                </c:pt>
                <c:pt idx="3">
                  <c:v>10.740387999999999</c:v>
                </c:pt>
                <c:pt idx="4">
                  <c:v>5.5290749999999997</c:v>
                </c:pt>
                <c:pt idx="5">
                  <c:v>67.588178999999997</c:v>
                </c:pt>
                <c:pt idx="6">
                  <c:v>78.392118999999994</c:v>
                </c:pt>
                <c:pt idx="7">
                  <c:v>53.352398999999998</c:v>
                </c:pt>
                <c:pt idx="8">
                  <c:v>31.808071000000002</c:v>
                </c:pt>
                <c:pt idx="9">
                  <c:v>-4.4804579999999996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29-4829-8BAC-BD2F0F519D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2020 Presidential election % change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11.643113</c:v>
                </c:pt>
                <c:pt idx="2">
                  <c:v>41.615693</c:v>
                </c:pt>
                <c:pt idx="3">
                  <c:v>39.843915000000003</c:v>
                </c:pt>
                <c:pt idx="4">
                  <c:v>0.210926</c:v>
                </c:pt>
                <c:pt idx="5">
                  <c:v>43.239823000000001</c:v>
                </c:pt>
                <c:pt idx="6">
                  <c:v>68.044715999999994</c:v>
                </c:pt>
                <c:pt idx="7">
                  <c:v>52.225268999999997</c:v>
                </c:pt>
                <c:pt idx="8">
                  <c:v>39.400970000000001</c:v>
                </c:pt>
                <c:pt idx="9">
                  <c:v>43.071081999999997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29-4829-8BAC-BD2F0F519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7615359"/>
        <c:axId val="1897607679"/>
      </c:lineChart>
      <c:catAx>
        <c:axId val="189761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07679"/>
        <c:crosses val="autoZero"/>
        <c:auto val="1"/>
        <c:lblAlgn val="ctr"/>
        <c:lblOffset val="100"/>
        <c:noMultiLvlLbl val="0"/>
      </c:catAx>
      <c:valAx>
        <c:axId val="189760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1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9B40-1F6C-CBB0-56A6-A0ACB1098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C931-B17F-154B-BD34-4487D444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8C7C-DB9E-FFDC-E859-E437F893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E283C-7DDD-0F94-DD44-F8AC0A5B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970D-6F0B-0849-1C45-B95B451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3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2F0-D9B3-5981-153C-BA8E1C39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4EF14-EB4A-11AF-2049-256DF602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6D2B1-2736-8E18-6FB1-68E68D63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2533-DBF0-1B4B-FD7B-1A43D5DB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FB2C-0888-3DC9-C278-DC861E73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5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2020E-8ABE-AA8A-DF36-159FFD50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319BF-C966-7D95-47D9-B8BAA54C0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33AEF-640E-B614-34F7-5F86FD98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B8010-5A75-1E3A-DB0E-86C2BD37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35D78-4584-59F6-C681-41982FF9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8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5BA-996D-E05E-21D7-83106CFD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FA87-E1CB-DACC-3B55-2E0CE18A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BEDE-CACA-D9F0-7CD8-4FBEF50C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58324-489A-821A-98B7-EC5931BF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EBB60-FB28-6A91-CAD3-AB9006D1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6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E9CB-902B-5FC6-8EE3-C2B18D65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FAA8-3160-4E5E-DE1C-8310A99F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A00E-ABE7-D3C8-CAFF-3FFF3674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1AD6-2987-27CB-AF42-4CE01978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9809-3380-1824-71B4-2127CFED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6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9D66-D38D-D0BD-1845-F84C84B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64E3-65F8-7D91-B0F3-767E54A67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E829-B1CE-F997-FA25-33A8B81E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D4E85-CB48-1DB7-E9B2-4F5ED8AF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86A23-0B0F-096B-F944-25615FF5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1F66A-3A25-6BF7-D08D-566FDEAD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38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5CD-50D6-D003-A906-B174A4B1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55124-6DB7-CED1-2624-C929501F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381DC-424F-F002-A231-A3AC49B1E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81034-7CBD-44F6-B76F-D55F92040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25645-C2A8-DC37-12A6-B8CE38AFF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29748-9E9F-74F3-D8D6-5C36F543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9AACC-3018-9459-52D7-4E7F527D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236CD-E1AE-6CA8-CE81-29D1AB8B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9E3C-1140-FEF9-4EA1-1E463B2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90DFA-DC37-663F-2634-DD55A593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60BDA-6503-CA25-4F8A-FD8CD90D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D1870-17AC-4C4E-6D4F-B0A55FDA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57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90C22-6C2F-78BE-1824-9C95E582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58CB2-3840-AC87-F543-D5534E8F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42FE2-5282-B126-0832-5E587B3E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04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D49E-5E48-DC41-AF23-50046C1B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0117-0253-AA6C-AAE1-DDFCBE1E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4E67-9460-0C47-9DD6-21CC26CF8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30DE-6A5C-1125-F8F4-9D1DCA05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8078-3456-2111-86D5-56A51CFE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31BCE-A092-8B02-1219-BC6FF0FF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3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6E0B-D2D4-5FBB-DABF-6C83B537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53B9F-37E9-24D8-6BD5-320E56406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EACFB-C199-9595-C125-1B266FF2A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70D95-E20B-642F-C462-8E41E402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70BB3-2A51-B678-EE0D-E3B313C1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59502-8E33-EA53-E660-79CC636D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8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D8876-272E-02CE-EDA9-C45142B0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8F60D-B928-E320-95A7-D45F7AC7E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EB94-822F-67B2-D2E4-6A14F8945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A8CC-8D91-40A5-8996-9A7CA16206C3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5CCA-3B38-D278-00FD-C22E8818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3E86-A9EC-2492-00E2-7C8A16105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3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88DB1-4ABB-A281-9506-8F9A9118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92" y="968022"/>
            <a:ext cx="7416508" cy="5889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945A-CF4A-CDC1-C0EC-01BBDFF21C3B}"/>
              </a:ext>
            </a:extLst>
          </p:cNvPr>
          <p:cNvSpPr txBox="1"/>
          <p:nvPr/>
        </p:nvSpPr>
        <p:spPr>
          <a:xfrm>
            <a:off x="172279" y="198783"/>
            <a:ext cx="11251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the US Presidential Elections and the Capitol Attack Shaped the Online Hate Landscape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231C2-6388-FE72-AC23-8E79A6AF3824}"/>
              </a:ext>
            </a:extLst>
          </p:cNvPr>
          <p:cNvSpPr/>
          <p:nvPr/>
        </p:nvSpPr>
        <p:spPr>
          <a:xfrm>
            <a:off x="0" y="4704268"/>
            <a:ext cx="12192000" cy="21537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AAA63-5660-DC16-ECAD-2E943F18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4" y="369232"/>
            <a:ext cx="10515600" cy="488890"/>
          </a:xfrm>
        </p:spPr>
        <p:txBody>
          <a:bodyPr>
            <a:normAutofit fontScale="90000"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IN" sz="2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legram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C2C90-D4E4-E0F3-35A3-4B8FE302A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33" y="886750"/>
            <a:ext cx="7581529" cy="30129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86EDB-8D3C-96BA-AA8B-BD160A08172A}"/>
              </a:ext>
            </a:extLst>
          </p:cNvPr>
          <p:cNvSpPr txBox="1"/>
          <p:nvPr/>
        </p:nvSpPr>
        <p:spPr>
          <a:xfrm>
            <a:off x="132054" y="1163782"/>
            <a:ext cx="3777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300% increase in the number of connections involving Telegram after the 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Telegram’s representation as a target node increased from 18.22% to 33.47%, while its presence as a source node increased from 21.73% to 37.24% of all links present in the hate core network after election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053C3-27AE-EA40-4EAE-841CD29DABF1}"/>
              </a:ext>
            </a:extLst>
          </p:cNvPr>
          <p:cNvSpPr txBox="1"/>
          <p:nvPr/>
        </p:nvSpPr>
        <p:spPr>
          <a:xfrm>
            <a:off x="292035" y="4826699"/>
            <a:ext cx="11767127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of interest - </a:t>
            </a:r>
            <a:r>
              <a:rPr lang="en-US" dirty="0"/>
              <a:t>“US Voter Fraud &amp; Coup-</a:t>
            </a:r>
            <a:r>
              <a:rPr lang="en-US" dirty="0" err="1"/>
              <a:t>OpsIntel</a:t>
            </a:r>
            <a:r>
              <a:rPr lang="en-US" dirty="0"/>
              <a:t> 2020– 2022” a telegram channel which was initially absent from the network between before the elections, rapidly ascended to become one of the most crucial and interconnected nodes after the election. 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 Moreover, it exhibits strong associations with two other Telegram channels, one called the reality report a right wing podcast, and another right-wing telegram channel named "Exposing Cultural Marxism", both of which were highly active in the network before the elections..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ED8E57-3813-6E32-4D2D-D2FFDF0E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5" y="1651000"/>
            <a:ext cx="7100455" cy="520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6F5B-B525-0CEF-3D1F-8A736936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873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IN" dirty="0"/>
              <a:t>What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191C-5AE1-0784-69CD-3A023BC7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45" y="3365495"/>
            <a:ext cx="5133116" cy="663576"/>
          </a:xfrm>
        </p:spPr>
        <p:txBody>
          <a:bodyPr>
            <a:normAutofit/>
          </a:bodyPr>
          <a:lstStyle/>
          <a:p>
            <a:r>
              <a:rPr lang="en-IN" sz="2000" dirty="0"/>
              <a:t>Knocking out 4Chan and Telegram drastically decreases the cohesion in the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35CA6F-2B8F-13C4-3CF4-C8CB003F47B1}"/>
              </a:ext>
            </a:extLst>
          </p:cNvPr>
          <p:cNvSpPr txBox="1">
            <a:spLocks/>
          </p:cNvSpPr>
          <p:nvPr/>
        </p:nvSpPr>
        <p:spPr>
          <a:xfrm>
            <a:off x="417945" y="5357811"/>
            <a:ext cx="4673600" cy="123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The clustering coefficient decreased by 57%, the size of the largest community decreases by 72%, and the number of communities increase by 47473%.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4F5711-4C38-3320-0C3F-9012F8ED07DA}"/>
              </a:ext>
            </a:extLst>
          </p:cNvPr>
          <p:cNvSpPr txBox="1">
            <a:spLocks/>
          </p:cNvSpPr>
          <p:nvPr/>
        </p:nvSpPr>
        <p:spPr>
          <a:xfrm>
            <a:off x="417945" y="4294185"/>
            <a:ext cx="5133116" cy="66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This directly translates to stopping to the proliferation of hate speech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A734B-274C-5692-D452-5A9070AFCFB1}"/>
              </a:ext>
            </a:extLst>
          </p:cNvPr>
          <p:cNvSpPr txBox="1"/>
          <p:nvPr/>
        </p:nvSpPr>
        <p:spPr>
          <a:xfrm>
            <a:off x="417945" y="1415700"/>
            <a:ext cx="723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Containment of the important hate spreaders</a:t>
            </a:r>
          </a:p>
        </p:txBody>
      </p:sp>
    </p:spTree>
    <p:extLst>
      <p:ext uri="{BB962C8B-B14F-4D97-AF65-F5344CB8AC3E}">
        <p14:creationId xmlns:p14="http://schemas.microsoft.com/office/powerpoint/2010/main" val="115031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0B07-4AB3-4BAF-58EC-89A84D5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809" y="26267"/>
            <a:ext cx="10515600" cy="408131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How these results differ from any random interval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277CC2-11D1-6426-0EA8-798086F33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737138"/>
              </p:ext>
            </p:extLst>
          </p:nvPr>
        </p:nvGraphicFramePr>
        <p:xfrm>
          <a:off x="1667164" y="434398"/>
          <a:ext cx="8857672" cy="337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B266DA-82B2-8664-17A6-5C38B273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3" y="4160982"/>
            <a:ext cx="3138640" cy="2532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DDFB9-C504-C167-CAE1-1BFFADE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93" y="4143580"/>
            <a:ext cx="3369454" cy="271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A279B-D3A4-CFAE-EF9F-1D4FB14C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328" y="4143580"/>
            <a:ext cx="3409152" cy="27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E653-ADDD-B8CB-3C99-E3FDCD2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1" y="87455"/>
            <a:ext cx="10515600" cy="411345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How the Data was collected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112B4-F7BF-5F62-471F-0A8DE3B84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09" y="768278"/>
            <a:ext cx="6274280" cy="2785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3BA60-BBFC-E5C0-4126-7A992ED491A2}"/>
              </a:ext>
            </a:extLst>
          </p:cNvPr>
          <p:cNvSpPr txBox="1"/>
          <p:nvPr/>
        </p:nvSpPr>
        <p:spPr>
          <a:xfrm>
            <a:off x="-81951" y="1134238"/>
            <a:ext cx="5167672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Started by Identifying Hate Communities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Monitored the Communities for Cross-Posts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If a user in a hate community posted a link to another community, a directed edge was established from the hate community towards the linked community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74EDEFA-D154-01C5-B26B-DB7D6FE20C6A}"/>
              </a:ext>
            </a:extLst>
          </p:cNvPr>
          <p:cNvSpPr/>
          <p:nvPr/>
        </p:nvSpPr>
        <p:spPr>
          <a:xfrm>
            <a:off x="2221527" y="1631489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1336C96-D9AC-EE11-36F3-FD5E8E1128C2}"/>
              </a:ext>
            </a:extLst>
          </p:cNvPr>
          <p:cNvSpPr/>
          <p:nvPr/>
        </p:nvSpPr>
        <p:spPr>
          <a:xfrm>
            <a:off x="2256257" y="3439953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58783-F4D8-9C81-89B8-8C4BBBF8B481}"/>
              </a:ext>
            </a:extLst>
          </p:cNvPr>
          <p:cNvSpPr/>
          <p:nvPr/>
        </p:nvSpPr>
        <p:spPr>
          <a:xfrm>
            <a:off x="5848709" y="3881886"/>
            <a:ext cx="6343291" cy="2976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4D000-CF22-E7BC-EF83-1B1A4FC05C7D}"/>
              </a:ext>
            </a:extLst>
          </p:cNvPr>
          <p:cNvSpPr txBox="1"/>
          <p:nvPr/>
        </p:nvSpPr>
        <p:spPr>
          <a:xfrm>
            <a:off x="6096000" y="3995678"/>
            <a:ext cx="54766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While all the source nodes belong to identified hate communities, the target nodes may or may not belong to identified hate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addition to monitoring cross-posting activities within these hate communities, the posts were also classified to identify text targeting race, gender, religion, anti </a:t>
            </a:r>
            <a:r>
              <a:rPr lang="en-US" dirty="0" err="1"/>
              <a:t>semitism</a:t>
            </a:r>
            <a:r>
              <a:rPr lang="en-US" dirty="0"/>
              <a:t>, gender identity/sexual orientation (GISO), immigration, and ethnicity/identitarian/nationalism (EIN)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66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7B2D34-8FE7-EC61-3D7F-6C3AB9A8D7EB}"/>
              </a:ext>
            </a:extLst>
          </p:cNvPr>
          <p:cNvSpPr/>
          <p:nvPr/>
        </p:nvSpPr>
        <p:spPr>
          <a:xfrm>
            <a:off x="0" y="4356100"/>
            <a:ext cx="5394277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BF34B-BE17-6CD4-C4B6-5EE46CF0E914}"/>
              </a:ext>
            </a:extLst>
          </p:cNvPr>
          <p:cNvSpPr/>
          <p:nvPr/>
        </p:nvSpPr>
        <p:spPr>
          <a:xfrm>
            <a:off x="6379909" y="4356100"/>
            <a:ext cx="5812091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A6AFF-4C0C-A153-EA9D-5477E101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750"/>
            <a:ext cx="10515600" cy="253450"/>
          </a:xfrm>
        </p:spPr>
        <p:txBody>
          <a:bodyPr>
            <a:noAutofit/>
          </a:bodyPr>
          <a:lstStyle/>
          <a:p>
            <a:r>
              <a:rPr lang="en-IN" sz="2900" b="1" dirty="0"/>
              <a:t>What I noticed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9D4F9-2D1C-694D-0EC1-CCCE5309BB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9" y="973516"/>
            <a:ext cx="5141368" cy="32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E3E72-55A1-9B25-940A-5C05B9B22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09" y="973516"/>
            <a:ext cx="5458477" cy="325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48974-CD93-CF2F-519F-4E2207D21784}"/>
              </a:ext>
            </a:extLst>
          </p:cNvPr>
          <p:cNvSpPr txBox="1"/>
          <p:nvPr/>
        </p:nvSpPr>
        <p:spPr>
          <a:xfrm>
            <a:off x="466000" y="4917874"/>
            <a:ext cx="3930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40% </a:t>
            </a:r>
            <a:r>
              <a:rPr lang="en-IN" dirty="0"/>
              <a:t>increase in hate links on the day of election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70% </a:t>
            </a:r>
            <a:r>
              <a:rPr lang="en-IN" dirty="0"/>
              <a:t>increase on the day of result.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783BE-F396-B0CE-FCC3-1339C2FC985E}"/>
              </a:ext>
            </a:extLst>
          </p:cNvPr>
          <p:cNvSpPr txBox="1"/>
          <p:nvPr/>
        </p:nvSpPr>
        <p:spPr>
          <a:xfrm>
            <a:off x="7285562" y="5010207"/>
            <a:ext cx="400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70% </a:t>
            </a:r>
            <a:r>
              <a:rPr lang="en-IN" dirty="0"/>
              <a:t>increase on the day of Capitol attacks</a:t>
            </a:r>
          </a:p>
        </p:txBody>
      </p:sp>
    </p:spTree>
    <p:extLst>
      <p:ext uri="{BB962C8B-B14F-4D97-AF65-F5344CB8AC3E}">
        <p14:creationId xmlns:p14="http://schemas.microsoft.com/office/powerpoint/2010/main" val="239613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FA83-AFE0-FDA0-2712-404E27F2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7153"/>
          </a:xfrm>
        </p:spPr>
        <p:txBody>
          <a:bodyPr>
            <a:norm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6FC6E-9491-732B-BD62-E6710981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1191192"/>
            <a:ext cx="3910905" cy="3128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6A01A-9914-6CDF-334E-CF0690B7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20" y="1365552"/>
            <a:ext cx="3685127" cy="2896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9C598-E5DF-7D72-3DFC-1A958711F472}"/>
              </a:ext>
            </a:extLst>
          </p:cNvPr>
          <p:cNvSpPr txBox="1"/>
          <p:nvPr/>
        </p:nvSpPr>
        <p:spPr>
          <a:xfrm>
            <a:off x="236417" y="517126"/>
            <a:ext cx="3419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Increase in Cohesion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4ECAA7-8F48-9965-0066-00A479A16832}"/>
              </a:ext>
            </a:extLst>
          </p:cNvPr>
          <p:cNvSpPr/>
          <p:nvPr/>
        </p:nvSpPr>
        <p:spPr>
          <a:xfrm>
            <a:off x="6670133" y="23682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2873D-A660-82D9-2E1D-09E0868ED44E}"/>
              </a:ext>
            </a:extLst>
          </p:cNvPr>
          <p:cNvSpPr/>
          <p:nvPr/>
        </p:nvSpPr>
        <p:spPr>
          <a:xfrm>
            <a:off x="0" y="4378036"/>
            <a:ext cx="12192000" cy="24799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F0F19-B529-ACAA-97A2-686BAD5BD541}"/>
              </a:ext>
            </a:extLst>
          </p:cNvPr>
          <p:cNvSpPr txBox="1"/>
          <p:nvPr/>
        </p:nvSpPr>
        <p:spPr>
          <a:xfrm>
            <a:off x="349888" y="4610518"/>
            <a:ext cx="11731276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160% increase in clustering coefficient after the Capitol Attacks and 13% after the Elections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increase in clustering coefficient means that a greater proportion of neighboring nodes are forming closed triangles, enhancing local network cohesion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IN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Individual nodes within the hate network became more interconnected and entrenched within their specific group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6CBCF0-1F53-4E16-158B-8BD9E1F1094A}"/>
              </a:ext>
            </a:extLst>
          </p:cNvPr>
          <p:cNvSpPr txBox="1">
            <a:spLocks/>
          </p:cNvSpPr>
          <p:nvPr/>
        </p:nvSpPr>
        <p:spPr>
          <a:xfrm>
            <a:off x="349888" y="1972524"/>
            <a:ext cx="2011218" cy="126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+mn-lt"/>
              </a:rPr>
              <a:t> Increase in Clustering</a:t>
            </a:r>
          </a:p>
        </p:txBody>
      </p:sp>
    </p:spTree>
    <p:extLst>
      <p:ext uri="{BB962C8B-B14F-4D97-AF65-F5344CB8AC3E}">
        <p14:creationId xmlns:p14="http://schemas.microsoft.com/office/powerpoint/2010/main" val="70211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67C174-2001-7561-6BC2-4FD488EFEDCF}"/>
              </a:ext>
            </a:extLst>
          </p:cNvPr>
          <p:cNvSpPr/>
          <p:nvPr/>
        </p:nvSpPr>
        <p:spPr>
          <a:xfrm>
            <a:off x="0" y="4876800"/>
            <a:ext cx="6326909" cy="20689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1126-E8EC-E02B-6008-E8F1E080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685640"/>
            <a:ext cx="6126018" cy="299891"/>
          </a:xfrm>
        </p:spPr>
        <p:txBody>
          <a:bodyPr>
            <a:noAutofit/>
          </a:bodyPr>
          <a:lstStyle/>
          <a:p>
            <a:r>
              <a:rPr lang="en-IN" sz="3200" dirty="0"/>
              <a:t>Increase in Assortativity</a:t>
            </a:r>
          </a:p>
        </p:txBody>
      </p:sp>
      <p:pic>
        <p:nvPicPr>
          <p:cNvPr id="4" name="Picture 3" descr="Identifying accurate link predictors based on assortativity of complex  networks | Scientific Reports">
            <a:extLst>
              <a:ext uri="{FF2B5EF4-FFF2-40B4-BE49-F238E27FC236}">
                <a16:creationId xmlns:a16="http://schemas.microsoft.com/office/drawing/2014/main" id="{55D8DBD6-1E2C-9A6B-0366-80C9BCEB0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1423353"/>
            <a:ext cx="6126018" cy="28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52897-4B90-88DA-B1A6-964EF4955936}"/>
              </a:ext>
            </a:extLst>
          </p:cNvPr>
          <p:cNvSpPr txBox="1"/>
          <p:nvPr/>
        </p:nvSpPr>
        <p:spPr>
          <a:xfrm>
            <a:off x="147782" y="5434647"/>
            <a:ext cx="594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Assortative networks connect similar nodes (birds of a feather flock together), while disassortative networks connect different ones (opposites attract).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5BD21-9687-53D6-F984-BB7C91966140}"/>
              </a:ext>
            </a:extLst>
          </p:cNvPr>
          <p:cNvSpPr txBox="1"/>
          <p:nvPr/>
        </p:nvSpPr>
        <p:spPr>
          <a:xfrm>
            <a:off x="7121236" y="1155268"/>
            <a:ext cx="4922982" cy="454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25.1% increase in Assortativity after the Capitol attacks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important hubs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each cluster are connecting to each other more after the attacks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Implies a greater transfer of information and traffic between the prominent hate spreaders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strengthening of existing ideologies within the network, fostering a more homogenous and an environment resilient to outside intervention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8409C5-6734-CB72-132B-5EC7A77901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7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40032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4C3921-87C9-0592-0613-BD09F602C451}"/>
              </a:ext>
            </a:extLst>
          </p:cNvPr>
          <p:cNvSpPr/>
          <p:nvPr/>
        </p:nvSpPr>
        <p:spPr>
          <a:xfrm>
            <a:off x="0" y="5023022"/>
            <a:ext cx="12192000" cy="18349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FB2A-FA8E-4F1B-C0B5-10058686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62" y="1133041"/>
            <a:ext cx="4028842" cy="378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845CC-40B3-F5BB-46E4-5874FFED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2" y="1133041"/>
            <a:ext cx="4567355" cy="3549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E1292C-D026-1BB0-5C3B-F0D6B4EF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0" y="504499"/>
            <a:ext cx="10515600" cy="373784"/>
          </a:xfrm>
        </p:spPr>
        <p:txBody>
          <a:bodyPr>
            <a:noAutofit/>
          </a:bodyPr>
          <a:lstStyle/>
          <a:p>
            <a:r>
              <a:rPr lang="en-IN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Individual communities joining to become larger community </a:t>
            </a:r>
            <a:endParaRPr lang="en-IN" sz="2000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74C52A-E924-258B-B560-A26F4B471BF2}"/>
              </a:ext>
            </a:extLst>
          </p:cNvPr>
          <p:cNvSpPr/>
          <p:nvPr/>
        </p:nvSpPr>
        <p:spPr>
          <a:xfrm>
            <a:off x="7352804" y="26655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A1C5D-5FD7-D029-0A68-9502E38BE231}"/>
              </a:ext>
            </a:extLst>
          </p:cNvPr>
          <p:cNvSpPr txBox="1"/>
          <p:nvPr/>
        </p:nvSpPr>
        <p:spPr>
          <a:xfrm>
            <a:off x="99290" y="1719050"/>
            <a:ext cx="2798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 decrease in the number of communities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 increase in the size of the largest community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54EEB-8158-9E40-E647-42B06D732FF9}"/>
              </a:ext>
            </a:extLst>
          </p:cNvPr>
          <p:cNvSpPr txBox="1"/>
          <p:nvPr/>
        </p:nvSpPr>
        <p:spPr>
          <a:xfrm>
            <a:off x="99290" y="5345172"/>
            <a:ext cx="11767127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means - 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maller communities getting absorbed into the larger community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implies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Suggests a potential convergence towards a more unified ideology.</a:t>
            </a:r>
            <a:endParaRPr lang="en-IN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FF84D-F4D3-A510-7FD0-444BDAC97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396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43289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B190-4001-F7DC-4FFA-91FFC7DF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74" y="255496"/>
            <a:ext cx="10033436" cy="295099"/>
          </a:xfrm>
        </p:spPr>
        <p:txBody>
          <a:bodyPr>
            <a:normAutofit fontScale="90000"/>
          </a:bodyPr>
          <a:lstStyle/>
          <a:p>
            <a:r>
              <a:rPr lang="en-IN" dirty="0"/>
              <a:t>So what changed inside the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D0ACF-D4C6-84B6-77DA-72CAB465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1" y="833343"/>
            <a:ext cx="4683832" cy="2816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6C8E4-D646-4C07-69F0-444F61EB4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2" y="3778370"/>
            <a:ext cx="4696488" cy="2824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189A9-7666-7D98-A6F3-BC5670C656B8}"/>
              </a:ext>
            </a:extLst>
          </p:cNvPr>
          <p:cNvSpPr txBox="1"/>
          <p:nvPr/>
        </p:nvSpPr>
        <p:spPr>
          <a:xfrm>
            <a:off x="378691" y="1239213"/>
            <a:ext cx="4174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Following the election results a 269.5% surge in anti-immigration sentiments, a 98.7% rise in ethnically-based hatred, and a 117.57% escalation in expressions of antisemitism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trends are indicative of the immigration anxieties harbored by far-right communities, which often align with the Great Replacement conspiracy theory, attributing perceived demographic shifts to Jewish influence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Following the Capitol attack on January 6th, a comparable increase in anti-immigration sentiments was evident, with a notable 108.69%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1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9B53D-3CDC-D066-6B69-10D7BD5E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16"/>
            <a:ext cx="10515600" cy="612774"/>
          </a:xfrm>
        </p:spPr>
        <p:txBody>
          <a:bodyPr>
            <a:norm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90C5C-A0D8-B29B-29FE-AF6A50B4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91" y="901700"/>
            <a:ext cx="6877627" cy="540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2A95F-F553-48E7-00C6-74ADB437766B}"/>
              </a:ext>
            </a:extLst>
          </p:cNvPr>
          <p:cNvSpPr txBox="1"/>
          <p:nvPr/>
        </p:nvSpPr>
        <p:spPr>
          <a:xfrm>
            <a:off x="368301" y="1397675"/>
            <a:ext cx="3987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Increase in Activity from 4chan, Gab, Telegram, and Twitter is strongly correlated to increase in hate speech targeting Race, Immigration, and Gender Identity.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D212-DD10-E678-9A43-73847EE1171C}"/>
              </a:ext>
            </a:extLst>
          </p:cNvPr>
          <p:cNvSpPr txBox="1"/>
          <p:nvPr/>
        </p:nvSpPr>
        <p:spPr>
          <a:xfrm>
            <a:off x="368300" y="3982997"/>
            <a:ext cx="398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platforms share characteristics of limited content moderation and a focus on user anonymity.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72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7CB506-5A3E-1F67-5F5B-CBEB5F5D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6" y="461170"/>
            <a:ext cx="8054724" cy="63968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02763B-423F-EBA8-F8BF-AA70AD449E6F}"/>
              </a:ext>
            </a:extLst>
          </p:cNvPr>
          <p:cNvSpPr txBox="1">
            <a:spLocks/>
          </p:cNvSpPr>
          <p:nvPr/>
        </p:nvSpPr>
        <p:spPr>
          <a:xfrm>
            <a:off x="0" y="-8730"/>
            <a:ext cx="10515600" cy="612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dirty="0"/>
          </a:p>
        </p:txBody>
      </p:sp>
      <p:pic>
        <p:nvPicPr>
          <p:cNvPr id="1026" name="Picture 2" descr="4chan - Simple English Wikipedia, the free encyclopedia">
            <a:extLst>
              <a:ext uri="{FF2B5EF4-FFF2-40B4-BE49-F238E27FC236}">
                <a16:creationId xmlns:a16="http://schemas.microsoft.com/office/drawing/2014/main" id="{195ADCA7-FD1A-74C9-2689-498E77DD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04044"/>
            <a:ext cx="3479800" cy="8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0D70C-8A40-C443-9B46-9527F6CE4E27}"/>
              </a:ext>
            </a:extLst>
          </p:cNvPr>
          <p:cNvSpPr txBox="1"/>
          <p:nvPr/>
        </p:nvSpPr>
        <p:spPr>
          <a:xfrm>
            <a:off x="254000" y="4486377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4chan is overwhelmingly the biggest Hub of traffic in the Hate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5D0D-2146-93DE-42DF-DF60384E046E}"/>
              </a:ext>
            </a:extLst>
          </p:cNvPr>
          <p:cNvSpPr txBox="1"/>
          <p:nvPr/>
        </p:nvSpPr>
        <p:spPr>
          <a:xfrm>
            <a:off x="254000" y="2460523"/>
            <a:ext cx="483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4chan is an imageboard website known for its lack of user accounts, and diverse boards covering a wide range of topic  and controversial discussions.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ED7A8-96D5-6876-AF5B-E333B54B7C91}"/>
              </a:ext>
            </a:extLst>
          </p:cNvPr>
          <p:cNvCxnSpPr>
            <a:cxnSpLocks/>
          </p:cNvCxnSpPr>
          <p:nvPr/>
        </p:nvCxnSpPr>
        <p:spPr>
          <a:xfrm flipH="1" flipV="1">
            <a:off x="3987800" y="1331813"/>
            <a:ext cx="5308600" cy="36484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7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Widescreen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How the Data was collected</vt:lpstr>
      <vt:lpstr>What I noticed</vt:lpstr>
      <vt:lpstr>What did the increase resulted in:</vt:lpstr>
      <vt:lpstr>Increase in Assortativity</vt:lpstr>
      <vt:lpstr>Individual communities joining to become larger community </vt:lpstr>
      <vt:lpstr>So what changed inside the network</vt:lpstr>
      <vt:lpstr>So, Who did it?</vt:lpstr>
      <vt:lpstr>PowerPoint Presentation</vt:lpstr>
      <vt:lpstr>So, Who did it?  Telegram</vt:lpstr>
      <vt:lpstr>What can be done</vt:lpstr>
      <vt:lpstr>How these results differ from any random interval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verma</dc:creator>
  <cp:lastModifiedBy>akshay verma</cp:lastModifiedBy>
  <cp:revision>1</cp:revision>
  <dcterms:created xsi:type="dcterms:W3CDTF">2024-04-23T18:37:13Z</dcterms:created>
  <dcterms:modified xsi:type="dcterms:W3CDTF">2024-04-23T18:37:32Z</dcterms:modified>
</cp:coreProperties>
</file>